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6" r:id="rId3"/>
    <p:sldId id="268" r:id="rId4"/>
    <p:sldId id="269" r:id="rId5"/>
    <p:sldId id="270" r:id="rId6"/>
    <p:sldId id="271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14630400" cy="8229600"/>
  <p:notesSz cx="8229600" cy="14630400"/>
  <p:embeddedFontLst>
    <p:embeddedFont>
      <p:font typeface="Alexandria Medium" panose="020B0604020202020204" charset="-78"/>
      <p:regular r:id="rId18"/>
    </p:embeddedFont>
    <p:embeddedFont>
      <p:font typeface="Manrope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2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6836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450397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Smart Hospital (Appointment) Management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99360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Explaining the screen-wise working of a Flutter mobile application.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</a:rPr>
              <a:t>241911 Syed Shadan Raza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</a:rPr>
              <a:t>241806 Abdullah Hayat</a:t>
            </a:r>
            <a:endParaRPr lang="en-US" sz="1750" dirty="0"/>
          </a:p>
        </p:txBody>
      </p:sp>
      <p:pic>
        <p:nvPicPr>
          <p:cNvPr id="11" name="Picture 10" descr="A screenshot of a phone&#10;&#10;AI-generated content may be incorrect.">
            <a:extLst>
              <a:ext uri="{FF2B5EF4-FFF2-40B4-BE49-F238E27FC236}">
                <a16:creationId xmlns:a16="http://schemas.microsoft.com/office/drawing/2014/main" id="{86BB2DED-AED1-7F53-887A-738A6A916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099" y="409892"/>
            <a:ext cx="3414639" cy="73983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784" y="754856"/>
            <a:ext cx="6297692" cy="668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4. Patient Home Screen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48784" y="1984891"/>
            <a:ext cx="6305431" cy="1378982"/>
          </a:xfrm>
          <a:prstGeom prst="roundRect">
            <a:avLst>
              <a:gd name="adj" fmla="val 10610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04" y="1984891"/>
            <a:ext cx="121920" cy="137898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84540" y="2229207"/>
            <a:ext cx="267438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Patient Dashboard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084540" y="2777252"/>
            <a:ext cx="5725358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Central hub for patient-specific information and actions.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48784" y="3577709"/>
            <a:ext cx="6305431" cy="1721287"/>
          </a:xfrm>
          <a:prstGeom prst="roundRect">
            <a:avLst>
              <a:gd name="adj" fmla="val 8500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04" y="3577709"/>
            <a:ext cx="121920" cy="172128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84540" y="3822025"/>
            <a:ext cx="4393049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Displays Doctors and Health Tips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1084540" y="4370070"/>
            <a:ext cx="5725358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Provides relevant information and helpful advice for patients.</a:t>
            </a:r>
            <a:endParaRPr lang="en-US" sz="1650" dirty="0"/>
          </a:p>
        </p:txBody>
      </p:sp>
      <p:sp>
        <p:nvSpPr>
          <p:cNvPr id="11" name="Shape 7"/>
          <p:cNvSpPr/>
          <p:nvPr/>
        </p:nvSpPr>
        <p:spPr>
          <a:xfrm>
            <a:off x="748784" y="5512832"/>
            <a:ext cx="6305431" cy="1721287"/>
          </a:xfrm>
          <a:prstGeom prst="roundRect">
            <a:avLst>
              <a:gd name="adj" fmla="val 8500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04" y="5512832"/>
            <a:ext cx="121920" cy="172128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84540" y="5757148"/>
            <a:ext cx="3824764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Navigation to Appointments</a:t>
            </a:r>
            <a:endParaRPr lang="en-US" sz="2100" dirty="0"/>
          </a:p>
        </p:txBody>
      </p:sp>
      <p:sp>
        <p:nvSpPr>
          <p:cNvPr id="14" name="Text 9"/>
          <p:cNvSpPr/>
          <p:nvPr/>
        </p:nvSpPr>
        <p:spPr>
          <a:xfrm>
            <a:off x="1084540" y="6305193"/>
            <a:ext cx="5725358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Allows patients to manage and view their scheduled appointments.</a:t>
            </a:r>
            <a:endParaRPr lang="en-US" sz="1650" dirty="0"/>
          </a:p>
        </p:txBody>
      </p:sp>
      <p:pic>
        <p:nvPicPr>
          <p:cNvPr id="18" name="Picture 17" descr="A screenshot of a phone&#10;&#10;AI-generated content may be incorrect.">
            <a:extLst>
              <a:ext uri="{FF2B5EF4-FFF2-40B4-BE49-F238E27FC236}">
                <a16:creationId xmlns:a16="http://schemas.microsoft.com/office/drawing/2014/main" id="{898EBF75-630B-8EDA-6B00-443A8A234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2418" y="412551"/>
            <a:ext cx="3449882" cy="747474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3149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83950"/>
            <a:ext cx="72511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5. Doctor Module Screens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32891"/>
            <a:ext cx="4196358" cy="2047994"/>
          </a:xfrm>
          <a:prstGeom prst="roundRect">
            <a:avLst>
              <a:gd name="adj" fmla="val 16613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Doctor Dashboard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75774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Overview of daily tasks, patient queues, and important notifications.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032891"/>
            <a:ext cx="4196358" cy="2047994"/>
          </a:xfrm>
          <a:prstGeom prst="roundRect">
            <a:avLst>
              <a:gd name="adj" fmla="val 16613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5267325"/>
            <a:ext cx="35546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Availability Management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75774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Doctors can set and update their availability for appointments.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032891"/>
            <a:ext cx="4196358" cy="2047994"/>
          </a:xfrm>
          <a:prstGeom prst="roundRect">
            <a:avLst>
              <a:gd name="adj" fmla="val 16613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5267325"/>
            <a:ext cx="33270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Appointment Overview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75774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Detailed view of scheduled appointments and patient information.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51520E-0A59-1038-6CD6-536701417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46299"/>
            <a:ext cx="14630400" cy="387101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784" y="925949"/>
            <a:ext cx="6845379" cy="668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6. Admin Module Screens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583805" y="2155984"/>
            <a:ext cx="6305431" cy="1378982"/>
          </a:xfrm>
          <a:prstGeom prst="roundRect">
            <a:avLst>
              <a:gd name="adj" fmla="val 10610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325" y="2155984"/>
            <a:ext cx="121920" cy="137898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19561" y="2400300"/>
            <a:ext cx="267438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Admin Dashboard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7919561" y="2948345"/>
            <a:ext cx="5725358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Central control panel for managing hospital operations.</a:t>
            </a:r>
            <a:endParaRPr lang="en-US" sz="1650" dirty="0"/>
          </a:p>
        </p:txBody>
      </p:sp>
      <p:sp>
        <p:nvSpPr>
          <p:cNvPr id="8" name="Shape 4"/>
          <p:cNvSpPr/>
          <p:nvPr/>
        </p:nvSpPr>
        <p:spPr>
          <a:xfrm>
            <a:off x="7583805" y="3748802"/>
            <a:ext cx="6305431" cy="1721287"/>
          </a:xfrm>
          <a:prstGeom prst="roundRect">
            <a:avLst>
              <a:gd name="adj" fmla="val 8500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325" y="3748802"/>
            <a:ext cx="121920" cy="172128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19561" y="3993118"/>
            <a:ext cx="267438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System Monitoring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7919561" y="4541163"/>
            <a:ext cx="5725358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Tools for tracking application performance and user activity.</a:t>
            </a:r>
            <a:endParaRPr lang="en-US" sz="1650" dirty="0"/>
          </a:p>
        </p:txBody>
      </p:sp>
      <p:sp>
        <p:nvSpPr>
          <p:cNvPr id="12" name="Shape 7"/>
          <p:cNvSpPr/>
          <p:nvPr/>
        </p:nvSpPr>
        <p:spPr>
          <a:xfrm>
            <a:off x="7583805" y="5683925"/>
            <a:ext cx="6305431" cy="1378982"/>
          </a:xfrm>
          <a:prstGeom prst="roundRect">
            <a:avLst>
              <a:gd name="adj" fmla="val 10610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325" y="5683925"/>
            <a:ext cx="121920" cy="137898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919561" y="5928241"/>
            <a:ext cx="2989183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Hospital Management</a:t>
            </a:r>
            <a:endParaRPr lang="en-US" sz="2100" dirty="0"/>
          </a:p>
        </p:txBody>
      </p:sp>
      <p:sp>
        <p:nvSpPr>
          <p:cNvPr id="15" name="Text 9"/>
          <p:cNvSpPr/>
          <p:nvPr/>
        </p:nvSpPr>
        <p:spPr>
          <a:xfrm>
            <a:off x="7919561" y="6476286"/>
            <a:ext cx="5725358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Features for managing staff, departments, and resources.</a:t>
            </a:r>
            <a:endParaRPr lang="en-US" sz="1650" dirty="0"/>
          </a:p>
        </p:txBody>
      </p:sp>
      <p:pic>
        <p:nvPicPr>
          <p:cNvPr id="17" name="Picture 16" descr="A screenshot of a phone&#10;&#10;AI-generated content may be incorrect.">
            <a:extLst>
              <a:ext uri="{FF2B5EF4-FFF2-40B4-BE49-F238E27FC236}">
                <a16:creationId xmlns:a16="http://schemas.microsoft.com/office/drawing/2014/main" id="{92E4EF31-99D4-C12E-FCEC-86BA984F99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0718" y="1594485"/>
            <a:ext cx="2958351" cy="640976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746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7. Settings Screen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39873"/>
            <a:ext cx="4196358" cy="2592348"/>
          </a:xfrm>
          <a:prstGeom prst="roundRect">
            <a:avLst>
              <a:gd name="adj" fmla="val 13125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224" y="2074307"/>
            <a:ext cx="680442" cy="680442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5390" y="2261354"/>
            <a:ext cx="306110" cy="3061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8224" y="2981563"/>
            <a:ext cx="31024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Common for All Users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8224" y="3471982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Accessible by Admin, Doctor, and Patient roles.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16962" y="1839873"/>
            <a:ext cx="4196358" cy="2592348"/>
          </a:xfrm>
          <a:prstGeom prst="roundRect">
            <a:avLst>
              <a:gd name="adj" fmla="val 13125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1396" y="2074307"/>
            <a:ext cx="680442" cy="680442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562" y="2261354"/>
            <a:ext cx="306110" cy="3061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51396" y="2981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Preferences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5451396" y="3335893"/>
            <a:ext cx="3727490" cy="1096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Allows users to customize app settings and personal information.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9640133" y="1839873"/>
            <a:ext cx="4196358" cy="2592348"/>
          </a:xfrm>
          <a:prstGeom prst="roundRect">
            <a:avLst>
              <a:gd name="adj" fmla="val 13125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74568" y="2074307"/>
            <a:ext cx="680442" cy="680442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61734" y="2261354"/>
            <a:ext cx="306110" cy="30611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74568" y="2981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Logout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9874568" y="3471982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Securely ends the user session.</a:t>
            </a:r>
            <a:endParaRPr lang="en-US" sz="1750" dirty="0"/>
          </a:p>
        </p:txBody>
      </p:sp>
      <p:sp>
        <p:nvSpPr>
          <p:cNvPr id="18" name="Text 10"/>
          <p:cNvSpPr/>
          <p:nvPr/>
        </p:nvSpPr>
        <p:spPr>
          <a:xfrm>
            <a:off x="793790" y="4772382"/>
            <a:ext cx="84145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8. Error Handling &amp; Validation</a:t>
            </a:r>
            <a:endParaRPr lang="en-US" sz="4450" dirty="0"/>
          </a:p>
        </p:txBody>
      </p:sp>
      <p:sp>
        <p:nvSpPr>
          <p:cNvPr id="19" name="Shape 11"/>
          <p:cNvSpPr/>
          <p:nvPr/>
        </p:nvSpPr>
        <p:spPr>
          <a:xfrm>
            <a:off x="793790" y="5821323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</p:spPr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3310" y="5821323"/>
            <a:ext cx="121920" cy="1730812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1142524" y="60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Input Validation</a:t>
            </a:r>
            <a:endParaRPr lang="en-US" sz="2200" dirty="0"/>
          </a:p>
        </p:txBody>
      </p:sp>
      <p:sp>
        <p:nvSpPr>
          <p:cNvPr id="22" name="Text 13"/>
          <p:cNvSpPr/>
          <p:nvPr/>
        </p:nvSpPr>
        <p:spPr>
          <a:xfrm>
            <a:off x="1142524" y="6569035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Ensures data integrity and prevents incorrect entries.</a:t>
            </a:r>
            <a:endParaRPr lang="en-US" sz="1750" dirty="0"/>
          </a:p>
        </p:txBody>
      </p:sp>
      <p:sp>
        <p:nvSpPr>
          <p:cNvPr id="23" name="Shape 14"/>
          <p:cNvSpPr/>
          <p:nvPr/>
        </p:nvSpPr>
        <p:spPr>
          <a:xfrm>
            <a:off x="7428548" y="5821323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</p:spPr>
      </p:sp>
      <p:pic>
        <p:nvPicPr>
          <p:cNvPr id="24" name="Image 7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98067" y="5821323"/>
            <a:ext cx="121920" cy="1730812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7777282" y="6078617"/>
            <a:ext cx="41108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User-Friendly Error Messages</a:t>
            </a:r>
            <a:endParaRPr lang="en-US" sz="2200" dirty="0"/>
          </a:p>
        </p:txBody>
      </p:sp>
      <p:sp>
        <p:nvSpPr>
          <p:cNvPr id="26" name="Text 16"/>
          <p:cNvSpPr/>
          <p:nvPr/>
        </p:nvSpPr>
        <p:spPr>
          <a:xfrm>
            <a:off x="7777282" y="6569035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Provides clear and helpful feedback to users when errors occur.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315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65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9. 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14342"/>
            <a:ext cx="13042821" cy="1685092"/>
          </a:xfrm>
          <a:prstGeom prst="roundRect">
            <a:avLst>
              <a:gd name="adj" fmla="val 20191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5221962"/>
            <a:ext cx="6513790" cy="1669852"/>
          </a:xfrm>
          <a:prstGeom prst="roundRect">
            <a:avLst>
              <a:gd name="adj" fmla="val 20376"/>
            </a:avLst>
          </a:prstGeom>
          <a:solidFill>
            <a:srgbClr val="E6F7FF"/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5448776"/>
            <a:ext cx="48841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Summary of Screen-Wise Working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5939195"/>
            <a:ext cx="60601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concise overview of the application's flow and functionality.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315200" y="5221962"/>
            <a:ext cx="6513790" cy="1669852"/>
          </a:xfrm>
          <a:prstGeom prst="rect">
            <a:avLst/>
          </a:prstGeom>
          <a:solidFill>
            <a:srgbClr val="E6F7FF"/>
          </a:solidFill>
          <a:ln/>
        </p:spPr>
      </p:sp>
      <p:sp>
        <p:nvSpPr>
          <p:cNvPr id="9" name="Shape 6"/>
          <p:cNvSpPr/>
          <p:nvPr/>
        </p:nvSpPr>
        <p:spPr>
          <a:xfrm>
            <a:off x="7315200" y="5221962"/>
            <a:ext cx="30480" cy="1669852"/>
          </a:xfrm>
          <a:prstGeom prst="roundRect">
            <a:avLst>
              <a:gd name="adj" fmla="val 1116279"/>
            </a:avLst>
          </a:prstGeom>
          <a:solidFill>
            <a:srgbClr val="B3D5E4"/>
          </a:solidFill>
          <a:ln/>
        </p:spPr>
      </p:sp>
      <p:sp>
        <p:nvSpPr>
          <p:cNvPr id="10" name="Text 7"/>
          <p:cNvSpPr/>
          <p:nvPr/>
        </p:nvSpPr>
        <p:spPr>
          <a:xfrm>
            <a:off x="7542014" y="5448776"/>
            <a:ext cx="35568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Role-Based Functionality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542014" y="5939195"/>
            <a:ext cx="60601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Highlighting the distinct features available to each user role.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08246-90DF-FFF7-2ABD-08D549FBC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3150"/>
            <a:ext cx="14630400" cy="28352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For your attention and consideration of our project.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96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5208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This mobile application is designed to streamline hospital operations and enhance patient care through a user-friendly interface.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33304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purpose of the app is to provide an efficient and integrated platform for managing various aspects of a hospital, from appointments to staff roles.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31399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It solves the problem of fragmented information, manual processes, and communication gaps often found in traditional hospital management systems.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95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71982"/>
            <a:ext cx="4196358" cy="2448044"/>
          </a:xfrm>
          <a:prstGeom prst="roundRect">
            <a:avLst>
              <a:gd name="adj" fmla="val 5976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3471982"/>
            <a:ext cx="121920" cy="244804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42524" y="3729276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Digital Hospital Management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42524" y="4574024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To create a comprehensive digital platform for all hospital operations.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3471982"/>
            <a:ext cx="4196358" cy="2448044"/>
          </a:xfrm>
          <a:prstGeom prst="roundRect">
            <a:avLst>
              <a:gd name="adj" fmla="val 5976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482" y="3471982"/>
            <a:ext cx="121920" cy="244804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565696" y="37292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Role-Based Access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565696" y="4219694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To ensure secure and tailored access for different user types.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640133" y="3471982"/>
            <a:ext cx="4196358" cy="2448044"/>
          </a:xfrm>
          <a:prstGeom prst="roundRect">
            <a:avLst>
              <a:gd name="adj" fmla="val 5976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9653" y="3471982"/>
            <a:ext cx="121920" cy="244804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988868" y="3729276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Easy Appointment Handling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988868" y="4574024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To simplify the process of scheduling and managing patient appointments.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C245721-3F84-B5D2-12B3-3EBA59DF3B6B}"/>
              </a:ext>
            </a:extLst>
          </p:cNvPr>
          <p:cNvGrpSpPr/>
          <p:nvPr/>
        </p:nvGrpSpPr>
        <p:grpSpPr>
          <a:xfrm>
            <a:off x="9562862" y="3535739"/>
            <a:ext cx="4273748" cy="2448044"/>
            <a:chOff x="483157" y="3633332"/>
            <a:chExt cx="4273748" cy="2448044"/>
          </a:xfrm>
        </p:grpSpPr>
        <p:sp>
          <p:nvSpPr>
            <p:cNvPr id="16" name="Shape 1">
              <a:extLst>
                <a:ext uri="{FF2B5EF4-FFF2-40B4-BE49-F238E27FC236}">
                  <a16:creationId xmlns:a16="http://schemas.microsoft.com/office/drawing/2014/main" id="{3ED5F828-9292-D8F7-0A57-AD280D4CD0A7}"/>
                </a:ext>
              </a:extLst>
            </p:cNvPr>
            <p:cNvSpPr/>
            <p:nvPr/>
          </p:nvSpPr>
          <p:spPr>
            <a:xfrm>
              <a:off x="560547" y="3633332"/>
              <a:ext cx="4196358" cy="2448044"/>
            </a:xfrm>
            <a:prstGeom prst="roundRect">
              <a:avLst>
                <a:gd name="adj" fmla="val 5976"/>
              </a:avLst>
            </a:prstGeom>
            <a:solidFill>
              <a:srgbClr val="FFFFFF"/>
            </a:solidFill>
            <a:ln w="30480">
              <a:solidFill>
                <a:srgbClr val="B3D5E4"/>
              </a:solidFill>
              <a:prstDash val="solid"/>
            </a:ln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17" name="Image 0" descr="preencoded.png">
              <a:extLst>
                <a:ext uri="{FF2B5EF4-FFF2-40B4-BE49-F238E27FC236}">
                  <a16:creationId xmlns:a16="http://schemas.microsoft.com/office/drawing/2014/main" id="{1718E796-B7D3-BCA9-04B9-C670B2917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157" y="3633332"/>
              <a:ext cx="121920" cy="2448044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AD72BB-F9DD-BE70-0155-AE2C1D2B0860}"/>
              </a:ext>
            </a:extLst>
          </p:cNvPr>
          <p:cNvGrpSpPr/>
          <p:nvPr/>
        </p:nvGrpSpPr>
        <p:grpSpPr>
          <a:xfrm>
            <a:off x="4869945" y="3535739"/>
            <a:ext cx="4273748" cy="2448044"/>
            <a:chOff x="483157" y="3633332"/>
            <a:chExt cx="4273748" cy="2448044"/>
          </a:xfrm>
        </p:grpSpPr>
        <p:sp>
          <p:nvSpPr>
            <p:cNvPr id="13" name="Shape 1">
              <a:extLst>
                <a:ext uri="{FF2B5EF4-FFF2-40B4-BE49-F238E27FC236}">
                  <a16:creationId xmlns:a16="http://schemas.microsoft.com/office/drawing/2014/main" id="{7D1FC196-F2F5-B76A-C657-8A404F906899}"/>
                </a:ext>
              </a:extLst>
            </p:cNvPr>
            <p:cNvSpPr/>
            <p:nvPr/>
          </p:nvSpPr>
          <p:spPr>
            <a:xfrm>
              <a:off x="560547" y="3633332"/>
              <a:ext cx="4196358" cy="2448044"/>
            </a:xfrm>
            <a:prstGeom prst="roundRect">
              <a:avLst>
                <a:gd name="adj" fmla="val 5976"/>
              </a:avLst>
            </a:prstGeom>
            <a:solidFill>
              <a:srgbClr val="FFFFFF"/>
            </a:solidFill>
            <a:ln w="30480">
              <a:solidFill>
                <a:srgbClr val="B3D5E4"/>
              </a:solidFill>
              <a:prstDash val="solid"/>
            </a:ln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14" name="Image 0" descr="preencoded.png">
              <a:extLst>
                <a:ext uri="{FF2B5EF4-FFF2-40B4-BE49-F238E27FC236}">
                  <a16:creationId xmlns:a16="http://schemas.microsoft.com/office/drawing/2014/main" id="{4F6CE2B7-D647-980F-2521-E4F9A3782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157" y="3633332"/>
              <a:ext cx="121920" cy="2448044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C3BC6F-AB6D-1EB3-5730-CBE9588CA1C4}"/>
              </a:ext>
            </a:extLst>
          </p:cNvPr>
          <p:cNvGrpSpPr/>
          <p:nvPr/>
        </p:nvGrpSpPr>
        <p:grpSpPr>
          <a:xfrm>
            <a:off x="426173" y="3535739"/>
            <a:ext cx="4273748" cy="2448044"/>
            <a:chOff x="483157" y="3633332"/>
            <a:chExt cx="4273748" cy="2448044"/>
          </a:xfrm>
        </p:grpSpPr>
        <p:sp>
          <p:nvSpPr>
            <p:cNvPr id="9" name="Shape 1">
              <a:extLst>
                <a:ext uri="{FF2B5EF4-FFF2-40B4-BE49-F238E27FC236}">
                  <a16:creationId xmlns:a16="http://schemas.microsoft.com/office/drawing/2014/main" id="{B1A7A94E-7F39-4CF1-B4EB-7BD59FC2D22A}"/>
                </a:ext>
              </a:extLst>
            </p:cNvPr>
            <p:cNvSpPr/>
            <p:nvPr/>
          </p:nvSpPr>
          <p:spPr>
            <a:xfrm>
              <a:off x="560547" y="3633332"/>
              <a:ext cx="4196358" cy="2448044"/>
            </a:xfrm>
            <a:prstGeom prst="roundRect">
              <a:avLst>
                <a:gd name="adj" fmla="val 5976"/>
              </a:avLst>
            </a:prstGeom>
            <a:solidFill>
              <a:srgbClr val="FFFFFF"/>
            </a:solidFill>
            <a:ln w="30480">
              <a:solidFill>
                <a:srgbClr val="B3D5E4"/>
              </a:solidFill>
              <a:prstDash val="solid"/>
            </a:ln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10" name="Image 0" descr="preencoded.png">
              <a:extLst>
                <a:ext uri="{FF2B5EF4-FFF2-40B4-BE49-F238E27FC236}">
                  <a16:creationId xmlns:a16="http://schemas.microsoft.com/office/drawing/2014/main" id="{30403A00-6A89-14F9-8BA2-7A5B45AD3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157" y="3633332"/>
              <a:ext cx="121920" cy="2448044"/>
            </a:xfrm>
            <a:prstGeom prst="rect">
              <a:avLst/>
            </a:prstGeom>
          </p:spPr>
        </p:pic>
      </p:grpSp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User Roles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Admin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954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Manages system settings, user accounts, and overall hospital resources.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435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Doctor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4357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Manages patient appointments, medical records, and availability.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3496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Patient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3496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Schedules appointments, views medical history, and communicates with doctors.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56429"/>
            <a:ext cx="83471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Overall Application Workflow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18836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App Start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3743325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Initiates with a splash screen for branding and loading.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118836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Role Selection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42014" y="3743325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Users choose their role (Admin, Doctor, Patient) to proceed.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95944"/>
            <a:ext cx="6521410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0604" y="5830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Authentication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20604" y="6320433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Secure login process to verify user identity.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695944"/>
            <a:ext cx="6521410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2014" y="5830014"/>
            <a:ext cx="32426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Role-Based Dashboard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542014" y="6320433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Displays personalized information and functionalities based on the selected role.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BA0FFB40-A32E-54C6-39E0-D332550832B1}"/>
              </a:ext>
            </a:extLst>
          </p:cNvPr>
          <p:cNvGrpSpPr/>
          <p:nvPr/>
        </p:nvGrpSpPr>
        <p:grpSpPr>
          <a:xfrm>
            <a:off x="9440585" y="3539610"/>
            <a:ext cx="4273748" cy="2448044"/>
            <a:chOff x="483157" y="3633332"/>
            <a:chExt cx="4273748" cy="2448044"/>
          </a:xfrm>
        </p:grpSpPr>
        <p:sp>
          <p:nvSpPr>
            <p:cNvPr id="28" name="Shape 1">
              <a:extLst>
                <a:ext uri="{FF2B5EF4-FFF2-40B4-BE49-F238E27FC236}">
                  <a16:creationId xmlns:a16="http://schemas.microsoft.com/office/drawing/2014/main" id="{CD2FFED1-7696-2921-4CFA-7ADCA5919281}"/>
                </a:ext>
              </a:extLst>
            </p:cNvPr>
            <p:cNvSpPr/>
            <p:nvPr/>
          </p:nvSpPr>
          <p:spPr>
            <a:xfrm>
              <a:off x="560547" y="3633332"/>
              <a:ext cx="4196358" cy="2448044"/>
            </a:xfrm>
            <a:prstGeom prst="roundRect">
              <a:avLst>
                <a:gd name="adj" fmla="val 5976"/>
              </a:avLst>
            </a:prstGeom>
            <a:solidFill>
              <a:srgbClr val="FFFFFF"/>
            </a:solidFill>
            <a:ln w="30480">
              <a:solidFill>
                <a:srgbClr val="B3D5E4"/>
              </a:solidFill>
              <a:prstDash val="solid"/>
            </a:ln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29" name="Image 0" descr="preencoded.png">
              <a:extLst>
                <a:ext uri="{FF2B5EF4-FFF2-40B4-BE49-F238E27FC236}">
                  <a16:creationId xmlns:a16="http://schemas.microsoft.com/office/drawing/2014/main" id="{3813B03E-2066-8756-FF22-07C205E4A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157" y="3633332"/>
              <a:ext cx="121920" cy="2448044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50AF740-B9CF-F48B-B17B-504437058139}"/>
              </a:ext>
            </a:extLst>
          </p:cNvPr>
          <p:cNvGrpSpPr/>
          <p:nvPr/>
        </p:nvGrpSpPr>
        <p:grpSpPr>
          <a:xfrm>
            <a:off x="5089447" y="3539610"/>
            <a:ext cx="4273748" cy="2426136"/>
            <a:chOff x="483157" y="3633332"/>
            <a:chExt cx="4273748" cy="2448044"/>
          </a:xfrm>
        </p:grpSpPr>
        <p:sp>
          <p:nvSpPr>
            <p:cNvPr id="25" name="Shape 1">
              <a:extLst>
                <a:ext uri="{FF2B5EF4-FFF2-40B4-BE49-F238E27FC236}">
                  <a16:creationId xmlns:a16="http://schemas.microsoft.com/office/drawing/2014/main" id="{85C0441D-BC99-1791-3889-AF4F57557D91}"/>
                </a:ext>
              </a:extLst>
            </p:cNvPr>
            <p:cNvSpPr/>
            <p:nvPr/>
          </p:nvSpPr>
          <p:spPr>
            <a:xfrm>
              <a:off x="560547" y="3633332"/>
              <a:ext cx="4196358" cy="2448044"/>
            </a:xfrm>
            <a:prstGeom prst="roundRect">
              <a:avLst>
                <a:gd name="adj" fmla="val 5976"/>
              </a:avLst>
            </a:prstGeom>
            <a:solidFill>
              <a:srgbClr val="FFFFFF"/>
            </a:solidFill>
            <a:ln w="30480">
              <a:solidFill>
                <a:srgbClr val="B3D5E4"/>
              </a:solidFill>
              <a:prstDash val="solid"/>
            </a:ln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26" name="Image 0" descr="preencoded.png">
              <a:extLst>
                <a:ext uri="{FF2B5EF4-FFF2-40B4-BE49-F238E27FC236}">
                  <a16:creationId xmlns:a16="http://schemas.microsoft.com/office/drawing/2014/main" id="{B620633D-5BD3-1E8C-A9EE-92ECEC531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157" y="3633332"/>
              <a:ext cx="121920" cy="2448044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D963D1A-FF7F-AECF-42A5-66512CCF4FF3}"/>
              </a:ext>
            </a:extLst>
          </p:cNvPr>
          <p:cNvGrpSpPr/>
          <p:nvPr/>
        </p:nvGrpSpPr>
        <p:grpSpPr>
          <a:xfrm>
            <a:off x="654905" y="3517702"/>
            <a:ext cx="4273748" cy="2448044"/>
            <a:chOff x="483157" y="3633332"/>
            <a:chExt cx="4273748" cy="2448044"/>
          </a:xfrm>
        </p:grpSpPr>
        <p:sp>
          <p:nvSpPr>
            <p:cNvPr id="22" name="Shape 1">
              <a:extLst>
                <a:ext uri="{FF2B5EF4-FFF2-40B4-BE49-F238E27FC236}">
                  <a16:creationId xmlns:a16="http://schemas.microsoft.com/office/drawing/2014/main" id="{88859132-1571-CDBA-4AD5-57373E9850C7}"/>
                </a:ext>
              </a:extLst>
            </p:cNvPr>
            <p:cNvSpPr/>
            <p:nvPr/>
          </p:nvSpPr>
          <p:spPr>
            <a:xfrm>
              <a:off x="560547" y="3633332"/>
              <a:ext cx="4196358" cy="2448044"/>
            </a:xfrm>
            <a:prstGeom prst="roundRect">
              <a:avLst>
                <a:gd name="adj" fmla="val 5976"/>
              </a:avLst>
            </a:prstGeom>
            <a:solidFill>
              <a:srgbClr val="FFFFFF"/>
            </a:solidFill>
            <a:ln w="30480">
              <a:solidFill>
                <a:srgbClr val="B3D5E4"/>
              </a:solidFill>
              <a:prstDash val="solid"/>
            </a:ln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23" name="Image 0" descr="preencoded.png">
              <a:extLst>
                <a:ext uri="{FF2B5EF4-FFF2-40B4-BE49-F238E27FC236}">
                  <a16:creationId xmlns:a16="http://schemas.microsoft.com/office/drawing/2014/main" id="{C6A4692F-C92B-29A4-2E38-C177F3C6D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157" y="3633332"/>
              <a:ext cx="121920" cy="2448044"/>
            </a:xfrm>
            <a:prstGeom prst="rect">
              <a:avLst/>
            </a:prstGeom>
          </p:spPr>
        </p:pic>
      </p:grpSp>
      <p:sp>
        <p:nvSpPr>
          <p:cNvPr id="2" name="Text 0"/>
          <p:cNvSpPr/>
          <p:nvPr/>
        </p:nvSpPr>
        <p:spPr>
          <a:xfrm>
            <a:off x="793790" y="19846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Key Features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456742"/>
            <a:ext cx="4196358" cy="12192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1688" y="3147060"/>
            <a:ext cx="680442" cy="6804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755761" y="331720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1051084" y="4054197"/>
            <a:ext cx="33792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Role-Based Dashboards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51084" y="4544616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Customized interfaces for administrators, doctors, and patients.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962" y="3456742"/>
            <a:ext cx="4196358" cy="121920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4860" y="3147060"/>
            <a:ext cx="680442" cy="68044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178933" y="331720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5474256" y="3874744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Appointment Management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5424131" y="4740679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Seamless scheduling, rescheduling, and cancellation of appointments.</a:t>
            </a:r>
            <a:endParaRPr lang="en-US" sz="17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0133" y="3456742"/>
            <a:ext cx="4196358" cy="121920"/>
          </a:xfrm>
          <a:prstGeom prst="rect">
            <a:avLst/>
          </a:prstGeom>
        </p:spPr>
      </p:pic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8032" y="3147060"/>
            <a:ext cx="680442" cy="680442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11602105" y="331720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1"/>
          <p:cNvSpPr/>
          <p:nvPr/>
        </p:nvSpPr>
        <p:spPr>
          <a:xfrm>
            <a:off x="9897427" y="4054197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Doctor Availability Handling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9897427" y="4898946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Doctors can update their availability, and patients can view it in real-time.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85165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1. Splash Screen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900595"/>
            <a:ext cx="3664744" cy="2448044"/>
          </a:xfrm>
          <a:prstGeom prst="roundRect">
            <a:avLst>
              <a:gd name="adj" fmla="val 5976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1900595"/>
            <a:ext cx="121920" cy="244804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42524" y="2157889"/>
            <a:ext cx="30587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Displays App Logo and Name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142524" y="3002637"/>
            <a:ext cx="30587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initial screen showcasing the application's branding.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348" y="1900595"/>
            <a:ext cx="3664863" cy="2448044"/>
          </a:xfrm>
          <a:prstGeom prst="roundRect">
            <a:avLst>
              <a:gd name="adj" fmla="val 5976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868" y="1900595"/>
            <a:ext cx="121920" cy="244804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034082" y="2157889"/>
            <a:ext cx="30588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Entry Point of Application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034082" y="3002637"/>
            <a:ext cx="30588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first interaction point for users upon launching the app.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4575453"/>
            <a:ext cx="3664744" cy="2802374"/>
          </a:xfrm>
          <a:prstGeom prst="roundRect">
            <a:avLst>
              <a:gd name="adj" fmla="val 5221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10" y="4575453"/>
            <a:ext cx="121920" cy="280237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142524" y="4832747"/>
            <a:ext cx="3058716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Navigates Automatically to Role Selection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142524" y="6031825"/>
            <a:ext cx="30587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Seamless transition to the next stage of user interaction.</a:t>
            </a:r>
            <a:endParaRPr lang="en-US" sz="1750" dirty="0"/>
          </a:p>
        </p:txBody>
      </p:sp>
      <p:pic>
        <p:nvPicPr>
          <p:cNvPr id="19" name="Picture 18" descr="A logo for a hospital&#10;&#10;AI-generated content may be incorrect.">
            <a:extLst>
              <a:ext uri="{FF2B5EF4-FFF2-40B4-BE49-F238E27FC236}">
                <a16:creationId xmlns:a16="http://schemas.microsoft.com/office/drawing/2014/main" id="{42C633D0-8929-CC1A-80C1-D4BF4225A9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2317" y="301367"/>
            <a:ext cx="3375559" cy="75799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3535" y="521375"/>
            <a:ext cx="5683210" cy="592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2. Role Selection Screen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7554039" y="1611392"/>
            <a:ext cx="6420445" cy="1213842"/>
          </a:xfrm>
          <a:prstGeom prst="roundRect">
            <a:avLst>
              <a:gd name="adj" fmla="val 9040"/>
            </a:avLst>
          </a:prstGeom>
          <a:solidFill>
            <a:srgbClr val="FFFFFF"/>
          </a:solidFill>
          <a:ln w="22860">
            <a:solidFill>
              <a:srgbClr val="B3D5E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179" y="1611392"/>
            <a:ext cx="91440" cy="12138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835027" y="1823799"/>
            <a:ext cx="5343406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Allows Selection of Admin, Doctor, or Patient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7835027" y="2309574"/>
            <a:ext cx="5927050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Users choose their role to access specific functionalities.</a:t>
            </a:r>
            <a:endParaRPr lang="en-US" sz="1450" dirty="0"/>
          </a:p>
        </p:txBody>
      </p:sp>
      <p:sp>
        <p:nvSpPr>
          <p:cNvPr id="8" name="Shape 4"/>
          <p:cNvSpPr/>
          <p:nvPr/>
        </p:nvSpPr>
        <p:spPr>
          <a:xfrm>
            <a:off x="7554039" y="3014782"/>
            <a:ext cx="6420445" cy="1517094"/>
          </a:xfrm>
          <a:prstGeom prst="roundRect">
            <a:avLst>
              <a:gd name="adj" fmla="val 7233"/>
            </a:avLst>
          </a:prstGeom>
          <a:solidFill>
            <a:srgbClr val="FFFFFF"/>
          </a:solidFill>
          <a:ln w="22860">
            <a:solidFill>
              <a:srgbClr val="B3D5E4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179" y="3014782"/>
            <a:ext cx="91440" cy="15170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835027" y="3227189"/>
            <a:ext cx="3929896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Determines App Navigation Flow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7835027" y="3712964"/>
            <a:ext cx="5927050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selected role dictates the subsequent screens and features available.</a:t>
            </a:r>
            <a:endParaRPr lang="en-US" sz="1450" dirty="0"/>
          </a:p>
        </p:txBody>
      </p:sp>
      <p:pic>
        <p:nvPicPr>
          <p:cNvPr id="14" name="Picture 13" descr="A screenshot of a phone&#10;&#10;AI-generated content may be incorrect.">
            <a:extLst>
              <a:ext uri="{FF2B5EF4-FFF2-40B4-BE49-F238E27FC236}">
                <a16:creationId xmlns:a16="http://schemas.microsoft.com/office/drawing/2014/main" id="{20333EF9-4774-5D6C-AA43-277341403C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7861" y="1222772"/>
            <a:ext cx="3054558" cy="661820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796058"/>
            <a:ext cx="70118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3. Authentication Screen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44998"/>
            <a:ext cx="3664744" cy="2039422"/>
          </a:xfrm>
          <a:prstGeom prst="roundRect">
            <a:avLst>
              <a:gd name="adj" fmla="val 16683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079433"/>
            <a:ext cx="319587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Login Based on Selected Role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924181"/>
            <a:ext cx="31958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Users provide credentials relevant to their chosen role.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844998"/>
            <a:ext cx="3664863" cy="2039422"/>
          </a:xfrm>
          <a:prstGeom prst="roundRect">
            <a:avLst>
              <a:gd name="adj" fmla="val 16683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782" y="3079433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Validates User Credentials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782" y="3924181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Ensures secure access by verifying user information.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1234"/>
            <a:ext cx="7556421" cy="1322189"/>
          </a:xfrm>
          <a:prstGeom prst="roundRect">
            <a:avLst>
              <a:gd name="adj" fmla="val 25733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345668"/>
            <a:ext cx="49718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Redirects to Respective Dashboard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8360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Successful authentication leads to the appropriate user interface.</a:t>
            </a:r>
            <a:endParaRPr lang="en-US" sz="1750" dirty="0"/>
          </a:p>
        </p:txBody>
      </p:sp>
      <p:pic>
        <p:nvPicPr>
          <p:cNvPr id="15" name="Picture 14" descr="A screenshot of a login screen&#10;&#10;AI-generated content may be incorrect.">
            <a:extLst>
              <a:ext uri="{FF2B5EF4-FFF2-40B4-BE49-F238E27FC236}">
                <a16:creationId xmlns:a16="http://schemas.microsoft.com/office/drawing/2014/main" id="{0335CF74-FBFD-4323-420A-CDFB5C7E3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5676" y="433070"/>
            <a:ext cx="3434862" cy="7442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642</Words>
  <Application>Microsoft Office PowerPoint</Application>
  <PresentationFormat>Custom</PresentationFormat>
  <Paragraphs>115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Alexandria Medium</vt:lpstr>
      <vt:lpstr>Manrope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Abdullah</dc:creator>
  <cp:lastModifiedBy>Syed Shadan Raza</cp:lastModifiedBy>
  <cp:revision>8</cp:revision>
  <dcterms:created xsi:type="dcterms:W3CDTF">2025-12-29T18:45:04Z</dcterms:created>
  <dcterms:modified xsi:type="dcterms:W3CDTF">2025-12-31T03:14:55Z</dcterms:modified>
</cp:coreProperties>
</file>